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Nuni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unito-bold.fntdata"/><Relationship Id="rId21" Type="http://schemas.openxmlformats.org/officeDocument/2006/relationships/slide" Target="slides/slide16.xml"/><Relationship Id="rId43" Type="http://schemas.openxmlformats.org/officeDocument/2006/relationships/font" Target="fonts/Nunito-regular.fntdata"/><Relationship Id="rId24" Type="http://schemas.openxmlformats.org/officeDocument/2006/relationships/slide" Target="slides/slide19.xml"/><Relationship Id="rId46" Type="http://schemas.openxmlformats.org/officeDocument/2006/relationships/font" Target="fonts/Nunito-boldItalic.fntdata"/><Relationship Id="rId23" Type="http://schemas.openxmlformats.org/officeDocument/2006/relationships/slide" Target="slides/slide18.xml"/><Relationship Id="rId45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developed the Piago.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-GB"/>
              <a:t>iano on the go.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a portable device that is rolable?(wat is oprollen in het engels) and easy to use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fe74628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fe74628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Arnaud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note is pressed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moment a note is pressed and released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velocity (how hard it is pressed)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after-touch (when key pressure changes)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vibrato, and even;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pitch bend,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42ae14a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42ae14a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Arnaud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42ae14a5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42ae14a5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Arnaud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42ae14a5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42ae14a5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Arnaud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44196c0ca_1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44196c0ca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fec2105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fec2105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Stijn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billthefarmer.mididriver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fec21053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fec21053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Stijn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instrument = identify on which channel a particular instrument is played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Default: Piano on channel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we write a byte to indicate on which channel we want to configure an instrument: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1100 0000 + channel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that we write a byte to indicate what instrument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between 0 and 127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fec21053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fec21053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Stijn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play a note, 2 different signals are send, with only a small difference between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First: Note On signal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Snd: Note Off signal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42ae14a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42ae14a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Arnaud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fec21053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fec21053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Stijn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OnResume a Thread is started, the SignalCheckerThread.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an infinite loop that waits on a bluetooth signal. If it receives one, it executes the according method on the UI thread.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this is executed, the bluetooth signal is set back to null and the loop starts again.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44196c0ca_1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44196c0ca_1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our finish colle</a:t>
            </a:r>
            <a:r>
              <a:rPr lang="en-GB"/>
              <a:t>ague's are going to present physical device.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Debug-test device from the belgian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 next we are going to explain what midi files are and how they work.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we will explain the workings of the two applications that we developed.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Starting whit the Android version followed by the C# one.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 to last we will try to show a live demo and to finish it of we will reflect on the two months we where working together.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fec21053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fec21053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Stijn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44196c0ca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44196c0ca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Arnaud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44196c0ca_1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44196c0ca_1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 Anton: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44196c0ca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44196c0ca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Speaker: Anton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44196c0ca_1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44196c0ca_1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Speaker: Anton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44196c0ca_1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44196c0ca_1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Speaker: Anton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Both in C# and Android, we can also preview songs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44196c0ca_1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44196c0ca_1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Mathias +( Benoît ?)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a2b26d11cff3af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a2b26d11cff3af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Mathias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51f04f769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51f04f769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Benoît</a:t>
            </a:r>
            <a:r>
              <a:rPr lang="en-GB"/>
              <a:t>+ intro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51f04f769_5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51f04f769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Benoît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44196c0ca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44196c0ca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Teemu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of the original device plans.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Piano layout on a rollable mat or surface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Computing unit (green box). Powerful enough with </a:t>
            </a:r>
            <a:r>
              <a:rPr lang="en-GB"/>
              <a:t>built in</a:t>
            </a:r>
            <a:r>
              <a:rPr lang="en-GB"/>
              <a:t> bluetooth and wifi </a:t>
            </a:r>
            <a:r>
              <a:rPr lang="en-GB"/>
              <a:t>capabilities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Piezo sensor locations (red box)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Leds on each keys (not shown)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51f04f769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51f04f769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Benoît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51f04f769_5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51f04f769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Benoît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51f04f76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51f04f76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 Mathias: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was evenly distributed: Everyone had their own tasks/responsibilities, if anyone needed help they only had to 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44196c0ca_1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44196c0ca_1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Speaker: Janne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a fully functioning prototype: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challenging than expected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51f04f76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51f04f76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Arnaud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a fully functioning prototype: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challenging than expected: Concepts and ideas who were thought simple in the beginning, became more complex once we started implementing them (MIDI, working with a lot of threads)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Achieved basic working application: The basic and fundamentals of the application are there, but we thought we would be able to accomplish a lot more at the start (No accounts, no music library, no point system, ...)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44196c0ca_17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44196c0ca_17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Speaker: Anton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fec21053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fec21053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Teemu: 1 application instead of 2: We wasted a lot of resources by creating 2 applications, actually doubling our work. If we focused our resources in 1 application, we would have been able to get more of the desired features done.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Wrong focus point: We started too late with enabling learning functionality. At the start of the project resources were spend on the development of the </a:t>
            </a:r>
            <a:r>
              <a:rPr lang="en-GB"/>
              <a:t>foundations</a:t>
            </a:r>
            <a:r>
              <a:rPr lang="en-GB"/>
              <a:t> of a account/login system, while this feature was far less important then the basic functionality of the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Slow start: Our first few sprints we weren’t as productive as near the end. Progression was slow, only after the 2nd sprint we had a lot of work (technical)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44196c0ca_1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44196c0ca_1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44196c0ca_1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44196c0ca_1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222222"/>
                </a:solidFill>
                <a:highlight>
                  <a:srgbClr val="F8F9FA"/>
                </a:highlight>
              </a:rPr>
              <a:t>Teemu</a:t>
            </a:r>
            <a:endParaRPr sz="9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222222"/>
                </a:solidFill>
                <a:highlight>
                  <a:srgbClr val="F8F9FA"/>
                </a:highlight>
              </a:rPr>
              <a:t>A piezoelectric disk generates a voltage when deformed (change in shape is greatly exaggerated) </a:t>
            </a:r>
            <a:endParaRPr sz="9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222222"/>
                </a:solidFill>
                <a:highlight>
                  <a:srgbClr val="F8F9FA"/>
                </a:highlight>
              </a:rPr>
              <a:t>In our case sound waves deform the sensor.</a:t>
            </a:r>
            <a:endParaRPr sz="9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222222"/>
                </a:solidFill>
                <a:highlight>
                  <a:srgbClr val="F8F9FA"/>
                </a:highlight>
              </a:rPr>
              <a:t>Glass table: vibration speed 4km/s, 3cm key width -&gt; 7 us max delay in calculations</a:t>
            </a:r>
            <a:endParaRPr sz="9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222222"/>
                </a:solidFill>
                <a:highlight>
                  <a:srgbClr val="F8F9FA"/>
                </a:highlight>
              </a:rPr>
              <a:t>PECL - Positive Emitter Coupled Logic</a:t>
            </a:r>
            <a:endParaRPr sz="9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222222"/>
                </a:solidFill>
                <a:highlight>
                  <a:srgbClr val="F8F9FA"/>
                </a:highlight>
              </a:rPr>
              <a:t>TTL - Transistor to Transistor Logic</a:t>
            </a:r>
            <a:endParaRPr sz="950">
              <a:solidFill>
                <a:srgbClr val="222222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44196c0ca_1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44196c0ca_1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74165 8-bit shiftregister for parallel -&gt; serial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44196c0ca_1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44196c0ca_1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Monster piano demo: https://www.youtube.com/watch?v=wp72fV8pQTY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44196c0ca_1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44196c0ca_1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Speaker: Janne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44196c0ca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44196c0ca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Arnaud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42ae14a5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42ae14a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Arnaud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melanchall/drywetmidi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billthefarmer/mididriver#start-of-content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guide/topics/connectivity/bluetooth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28.gif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jstnryan/midi-dot-net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45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9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9.png"/><Relationship Id="rId5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youtu.be/EKwNqP9YrzE" TargetMode="External"/><Relationship Id="rId4" Type="http://schemas.openxmlformats.org/officeDocument/2006/relationships/hyperlink" Target="https://www.youtube.com/watch?v=eOtJA8oeBvo&amp;t=0s" TargetMode="External"/><Relationship Id="rId5" Type="http://schemas.openxmlformats.org/officeDocument/2006/relationships/hyperlink" Target="https://www.youtube.com/watch?v=vOFhpjH7vc0&amp;t=1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gif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4.png"/><Relationship Id="rId6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11700" y="3226175"/>
            <a:ext cx="8520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 Finnish &amp; Belgian collaboration</a:t>
            </a:r>
            <a:endParaRPr sz="1800"/>
          </a:p>
        </p:txBody>
      </p:sp>
      <p:pic>
        <p:nvPicPr>
          <p:cNvPr id="130" name="Google Shape;130;p13"/>
          <p:cNvPicPr preferRelativeResize="0"/>
          <p:nvPr/>
        </p:nvPicPr>
        <p:blipFill rotWithShape="1">
          <a:blip r:embed="rId3">
            <a:alphaModFix/>
          </a:blip>
          <a:srcRect b="10922" l="9517" r="6476" t="53054"/>
          <a:stretch/>
        </p:blipFill>
        <p:spPr>
          <a:xfrm>
            <a:off x="1763575" y="1102400"/>
            <a:ext cx="5551551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400" y="4010875"/>
            <a:ext cx="1099900" cy="73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0701" y="4010875"/>
            <a:ext cx="1099899" cy="73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819150" y="845600"/>
            <a:ext cx="5390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MIDI (Musical Instrument 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Digital Interface)</a:t>
            </a:r>
            <a:endParaRPr u="sng"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819150" y="1990725"/>
            <a:ext cx="5077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Digital signal that tells the controller how to play a specific sound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Channel (up to 16)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Velocity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Series of binary digits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925" y="629050"/>
            <a:ext cx="3114650" cy="430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Working with Midi?</a:t>
            </a:r>
            <a:endParaRPr u="sng"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Hexadecimal mess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Completely </a:t>
            </a:r>
            <a:r>
              <a:rPr lang="en-GB"/>
              <a:t>incomprehensible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888" y="2811425"/>
            <a:ext cx="5958225" cy="18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Make midi understandable</a:t>
            </a:r>
            <a:endParaRPr u="sng"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870575" y="2451725"/>
            <a:ext cx="7505700" cy="1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https://github.com/melanchall/drywetmidi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DryWet Midi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Parsing Midi Files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238" y="1859850"/>
            <a:ext cx="2275524" cy="3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1475" y="2610613"/>
            <a:ext cx="4592025" cy="11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Parsing midi file</a:t>
            </a:r>
            <a:endParaRPr u="sng"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4434"/>
          <a:stretch/>
        </p:blipFill>
        <p:spPr>
          <a:xfrm>
            <a:off x="6662675" y="2425511"/>
            <a:ext cx="933450" cy="16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3641850" y="2803263"/>
            <a:ext cx="1860300" cy="822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145" y="3120782"/>
            <a:ext cx="1306350" cy="1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5"/>
          <p:cNvCxnSpPr/>
          <p:nvPr/>
        </p:nvCxnSpPr>
        <p:spPr>
          <a:xfrm>
            <a:off x="5762375" y="2125500"/>
            <a:ext cx="90330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5"/>
          <p:cNvSpPr txBox="1"/>
          <p:nvPr/>
        </p:nvSpPr>
        <p:spPr>
          <a:xfrm>
            <a:off x="4982200" y="1800200"/>
            <a:ext cx="1306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Played note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>
            <a:off x="6956975" y="1988000"/>
            <a:ext cx="0" cy="4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5"/>
          <p:cNvSpPr txBox="1"/>
          <p:nvPr/>
        </p:nvSpPr>
        <p:spPr>
          <a:xfrm>
            <a:off x="6333475" y="1612400"/>
            <a:ext cx="1306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When played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" name="Google Shape;230;p25"/>
          <p:cNvCxnSpPr/>
          <p:nvPr/>
        </p:nvCxnSpPr>
        <p:spPr>
          <a:xfrm flipH="1">
            <a:off x="7357850" y="2151650"/>
            <a:ext cx="3621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5"/>
          <p:cNvSpPr txBox="1"/>
          <p:nvPr/>
        </p:nvSpPr>
        <p:spPr>
          <a:xfrm>
            <a:off x="7493550" y="1800200"/>
            <a:ext cx="1306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How long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0" y="1695450"/>
            <a:ext cx="2418398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Android application</a:t>
            </a:r>
            <a:endParaRPr u="sng"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750" y="1514225"/>
            <a:ext cx="2924500" cy="29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Midi controller</a:t>
            </a:r>
            <a:endParaRPr u="sng"/>
          </a:p>
        </p:txBody>
      </p:sp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https://github.com/billthefarmer/mididriver#start-of-content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build.gradle(Project:)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build.gradle(Module:app)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924" y="3991000"/>
            <a:ext cx="3631086" cy="5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925" y="2730838"/>
            <a:ext cx="2226250" cy="6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200" y="230875"/>
            <a:ext cx="577949" cy="5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819150" y="845600"/>
            <a:ext cx="3990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Change Instrument</a:t>
            </a:r>
            <a:endParaRPr u="sng"/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819150" y="1990725"/>
            <a:ext cx="3830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ActiveInstrument = channel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event[0] : (byte) 192 + channel number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</a:t>
            </a:r>
            <a:r>
              <a:rPr lang="en-GB"/>
              <a:t>vent[1] : (byte) number between 0-127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700" y="605450"/>
            <a:ext cx="3990850" cy="39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00" y="230875"/>
            <a:ext cx="577949" cy="5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Play Note</a:t>
            </a:r>
            <a:endParaRPr u="sng"/>
          </a:p>
        </p:txBody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819150" y="1990725"/>
            <a:ext cx="34248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Note On: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event[0]: (byte) 144 + channel number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event[1]: note to play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event[2]: velocity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Note Off: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event[0]: (byte) 128 + channel number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event[1]: note to play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event[2]: velocity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63" y="1226775"/>
            <a:ext cx="4562475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00" y="230875"/>
            <a:ext cx="577949" cy="5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Connection Software &lt;-&gt; Hardware</a:t>
            </a:r>
            <a:endParaRPr u="sng"/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https://developer.android.com/guide/topics/connectivity/bluetooth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Bluetooth (v 5.0)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Default Android Bluetooth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Bluetooth Handler checking for incoming</a:t>
            </a:r>
            <a:br>
              <a:rPr lang="en-GB"/>
            </a:br>
            <a:r>
              <a:rPr lang="en-GB"/>
              <a:t>signals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663" y="2383675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049" y="2527613"/>
            <a:ext cx="3728674" cy="5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6187" y="3413950"/>
            <a:ext cx="5491625" cy="15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200" y="230875"/>
            <a:ext cx="577949" cy="5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819150" y="1990725"/>
            <a:ext cx="3830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Wait on ReceivedBluetoothSignal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If one is received, execute according</a:t>
            </a:r>
            <a:br>
              <a:rPr lang="en-GB"/>
            </a:br>
            <a:r>
              <a:rPr lang="en-GB"/>
              <a:t>method on UI thread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ReceivedBluetoothSignal set to null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Repeat</a:t>
            </a: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700" y="424587"/>
            <a:ext cx="3031650" cy="42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00" y="230875"/>
            <a:ext cx="577949" cy="57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Application fundamentals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Flow</a:t>
            </a:r>
            <a:endParaRPr u="sng"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3124050" y="1800200"/>
            <a:ext cx="28959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Hardware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Debug - Test Device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MIDI explanation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Software - Android application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Software - Desktop application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Reflection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Live demos/videos + Q&amp;A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Learning Loop</a:t>
            </a:r>
            <a:endParaRPr u="sng"/>
          </a:p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819150" y="1990725"/>
            <a:ext cx="4745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Show note to be played (blue)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Check which note the received bluetoothsignal represents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Correct note: Tile lights up green, next note is shown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Incorrect note: Tile lights up red, same note is shown again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Process has to run on UI thread, otherwise the UI won’t update</a:t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950" y="246275"/>
            <a:ext cx="1928425" cy="46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3797121"/>
            <a:ext cx="3867251" cy="8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200" y="230875"/>
            <a:ext cx="577949" cy="5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Lay-out</a:t>
            </a:r>
            <a:endParaRPr u="sng"/>
          </a:p>
        </p:txBody>
      </p:sp>
      <p:sp>
        <p:nvSpPr>
          <p:cNvPr id="297" name="Google Shape;297;p33"/>
          <p:cNvSpPr txBox="1"/>
          <p:nvPr>
            <p:ph idx="1" type="body"/>
          </p:nvPr>
        </p:nvSpPr>
        <p:spPr>
          <a:xfrm>
            <a:off x="819150" y="1990725"/>
            <a:ext cx="3227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 interfaces: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Learning mode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Regular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Octaves are set in stone for each different song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Debug key normally not there</a:t>
            </a:r>
            <a:endParaRPr/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700" y="404775"/>
            <a:ext cx="4528350" cy="203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700" y="2669796"/>
            <a:ext cx="4528350" cy="203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200" y="230875"/>
            <a:ext cx="577949" cy="5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Desktop application</a:t>
            </a:r>
            <a:endParaRPr u="sng"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437" y="1558763"/>
            <a:ext cx="3013125" cy="3311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Midi in C#: MidiDotNet</a:t>
            </a:r>
            <a:endParaRPr u="sng"/>
          </a:p>
        </p:txBody>
      </p:sp>
      <p:sp>
        <p:nvSpPr>
          <p:cNvPr id="312" name="Google Shape;312;p35"/>
          <p:cNvSpPr txBox="1"/>
          <p:nvPr>
            <p:ph idx="1" type="body"/>
          </p:nvPr>
        </p:nvSpPr>
        <p:spPr>
          <a:xfrm>
            <a:off x="819150" y="16944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https://github.com/jstnryan/midi-dot-net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Similar to Android MIDI-Controller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work with other input devices, such as electric keyboards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75" y="201275"/>
            <a:ext cx="676200" cy="7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Instruments and notes</a:t>
            </a:r>
            <a:endParaRPr u="sng"/>
          </a:p>
        </p:txBody>
      </p:sp>
      <p:sp>
        <p:nvSpPr>
          <p:cNvPr id="319" name="Google Shape;319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MidiDotNet translates byte-strings used in MIDI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Simpler NoteOn and NoteOff, instrument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Enums and floats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Works with a ‘clock’ = own thread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Notes can be played realtime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Makes note play without interruption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Notes can be scheduled to play after x-time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Clock can be adjusted to play </a:t>
            </a:r>
            <a:br>
              <a:rPr lang="en-GB"/>
            </a:br>
            <a:r>
              <a:rPr lang="en-GB"/>
              <a:t>songs faster or slower</a:t>
            </a:r>
            <a:endParaRPr/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5" y="201275"/>
            <a:ext cx="676200" cy="7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200" y="201275"/>
            <a:ext cx="3724374" cy="2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095" y="3421575"/>
            <a:ext cx="4273475" cy="5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100" y="3989100"/>
            <a:ext cx="4273475" cy="941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Preview Song loop</a:t>
            </a:r>
            <a:endParaRPr u="sng"/>
          </a:p>
        </p:txBody>
      </p:sp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Both systems can preview selected songs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New thread is started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Converted MIDI-file is read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NoteOn() is called, respective key is visualised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Thread sleeps until next note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NoteOff() for the first note, key gets cleared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NoteOn() for the next note, etc...</a:t>
            </a:r>
            <a:endParaRPr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5" y="201275"/>
            <a:ext cx="676200" cy="7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 rotWithShape="1">
          <a:blip r:embed="rId4">
            <a:alphaModFix/>
          </a:blip>
          <a:srcRect b="0" l="0" r="0" t="4434"/>
          <a:stretch/>
        </p:blipFill>
        <p:spPr>
          <a:xfrm>
            <a:off x="6919550" y="2556486"/>
            <a:ext cx="933450" cy="166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7"/>
          <p:cNvCxnSpPr/>
          <p:nvPr/>
        </p:nvCxnSpPr>
        <p:spPr>
          <a:xfrm>
            <a:off x="6019250" y="2256475"/>
            <a:ext cx="90330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37"/>
          <p:cNvSpPr txBox="1"/>
          <p:nvPr/>
        </p:nvSpPr>
        <p:spPr>
          <a:xfrm>
            <a:off x="5239075" y="1931175"/>
            <a:ext cx="1306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Played note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37"/>
          <p:cNvCxnSpPr/>
          <p:nvPr/>
        </p:nvCxnSpPr>
        <p:spPr>
          <a:xfrm>
            <a:off x="7213850" y="2118975"/>
            <a:ext cx="0" cy="4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37"/>
          <p:cNvSpPr txBox="1"/>
          <p:nvPr/>
        </p:nvSpPr>
        <p:spPr>
          <a:xfrm>
            <a:off x="6560750" y="1786200"/>
            <a:ext cx="1306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When played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p37"/>
          <p:cNvCxnSpPr/>
          <p:nvPr/>
        </p:nvCxnSpPr>
        <p:spPr>
          <a:xfrm flipH="1">
            <a:off x="7614725" y="2282625"/>
            <a:ext cx="3621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37"/>
          <p:cNvSpPr txBox="1"/>
          <p:nvPr/>
        </p:nvSpPr>
        <p:spPr>
          <a:xfrm>
            <a:off x="7750425" y="1931175"/>
            <a:ext cx="1306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How long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C# Bluetooth</a:t>
            </a:r>
            <a:endParaRPr u="sng"/>
          </a:p>
        </p:txBody>
      </p:sp>
      <p:sp>
        <p:nvSpPr>
          <p:cNvPr id="343" name="Google Shape;343;p38"/>
          <p:cNvSpPr txBox="1"/>
          <p:nvPr>
            <p:ph idx="1" type="body"/>
          </p:nvPr>
        </p:nvSpPr>
        <p:spPr>
          <a:xfrm>
            <a:off x="819150" y="2286800"/>
            <a:ext cx="2370600" cy="14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Why</a:t>
            </a:r>
            <a:r>
              <a:rPr lang="en-GB"/>
              <a:t> Bluetooth?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Easy to program?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User friendly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we wanted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1 or 2 actions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Inside job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302" y="1696600"/>
            <a:ext cx="173355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75" y="201275"/>
            <a:ext cx="676200" cy="7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C# Bluetooth </a:t>
            </a:r>
            <a:endParaRPr u="sng"/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First it</a:t>
            </a:r>
            <a:r>
              <a:rPr lang="en-GB"/>
              <a:t>eration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Inside job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32FEET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 data traffic 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 COM Port 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Second iteration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 inside job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Find mac address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WMI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Win32</a:t>
            </a:r>
            <a:endParaRPr/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776" y="1990726"/>
            <a:ext cx="2284900" cy="22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75" y="201275"/>
            <a:ext cx="676200" cy="7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User Interface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5" y="201275"/>
            <a:ext cx="676200" cy="7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873275" y="1734875"/>
            <a:ext cx="18222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latin typeface="Calibri"/>
                <a:ea typeface="Calibri"/>
                <a:cs typeface="Calibri"/>
                <a:sym typeface="Calibri"/>
              </a:rPr>
              <a:t>Main Screen</a:t>
            </a:r>
            <a:endParaRPr sz="20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6502650" y="1734875"/>
            <a:ext cx="18222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latin typeface="Calibri"/>
                <a:ea typeface="Calibri"/>
                <a:cs typeface="Calibri"/>
                <a:sym typeface="Calibri"/>
              </a:rPr>
              <a:t>Settings Screen</a:t>
            </a:r>
            <a:endParaRPr sz="2000" u="sng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0"/>
          <p:cNvCxnSpPr>
            <a:stCxn id="358" idx="2"/>
            <a:endCxn id="360" idx="3"/>
          </p:cNvCxnSpPr>
          <p:nvPr/>
        </p:nvCxnSpPr>
        <p:spPr>
          <a:xfrm flipH="1">
            <a:off x="2695500" y="1800200"/>
            <a:ext cx="1876500" cy="18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40"/>
          <p:cNvCxnSpPr>
            <a:stCxn id="358" idx="2"/>
            <a:endCxn id="361" idx="1"/>
          </p:cNvCxnSpPr>
          <p:nvPr/>
        </p:nvCxnSpPr>
        <p:spPr>
          <a:xfrm>
            <a:off x="4572000" y="1800200"/>
            <a:ext cx="1930800" cy="18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4" name="Google Shape;36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250" y="2338713"/>
            <a:ext cx="4851800" cy="21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9650" y="2372274"/>
            <a:ext cx="3046775" cy="20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Settings Screen</a:t>
            </a:r>
            <a:endParaRPr u="sng"/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5" y="201275"/>
            <a:ext cx="676200" cy="7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154" y="1886487"/>
            <a:ext cx="5051946" cy="22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1"/>
          <p:cNvSpPr txBox="1"/>
          <p:nvPr/>
        </p:nvSpPr>
        <p:spPr>
          <a:xfrm>
            <a:off x="430150" y="2398038"/>
            <a:ext cx="2922300" cy="119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Metro Framework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Common toolbox items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Easy to use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Customizability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Theme dependent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The Device</a:t>
            </a:r>
            <a:endParaRPr u="sng"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819150" y="2190550"/>
            <a:ext cx="37530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Piano layout printed on a mat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Computing unit with device stand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ESP32 Wrover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Sensors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Leds on each key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298" y="2076999"/>
            <a:ext cx="3778976" cy="17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Settings Screen</a:t>
            </a:r>
            <a:endParaRPr u="sng"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5" y="201275"/>
            <a:ext cx="676200" cy="7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2"/>
          <p:cNvSpPr txBox="1"/>
          <p:nvPr/>
        </p:nvSpPr>
        <p:spPr>
          <a:xfrm>
            <a:off x="407950" y="2285075"/>
            <a:ext cx="3233100" cy="107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Background chooser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OpenfileDialog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Application.OpenForms()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ChangeBackground(directory)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4">
            <a:alphaModFix/>
          </a:blip>
          <a:srcRect b="0" l="1312" r="0" t="0"/>
          <a:stretch/>
        </p:blipFill>
        <p:spPr>
          <a:xfrm>
            <a:off x="3980575" y="1782163"/>
            <a:ext cx="4663925" cy="20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Main Screen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5" y="201275"/>
            <a:ext cx="676200" cy="7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 txBox="1"/>
          <p:nvPr/>
        </p:nvSpPr>
        <p:spPr>
          <a:xfrm>
            <a:off x="572350" y="1709675"/>
            <a:ext cx="3320400" cy="293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latin typeface="Calibri"/>
                <a:ea typeface="Calibri"/>
                <a:cs typeface="Calibri"/>
                <a:sym typeface="Calibri"/>
              </a:rPr>
              <a:t>Piano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Drawing on Canvas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Abstract class Key with 5 child classes: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L-shaped Key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T-shaped Key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Reversed L-shaped Key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Black Key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White Key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32 Individually drawn keys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Easily scalable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43"/>
          <p:cNvPicPr preferRelativeResize="0"/>
          <p:nvPr/>
        </p:nvPicPr>
        <p:blipFill rotWithShape="1">
          <a:blip r:embed="rId4">
            <a:alphaModFix/>
          </a:blip>
          <a:srcRect b="1049" l="1369" r="821" t="843"/>
          <a:stretch/>
        </p:blipFill>
        <p:spPr>
          <a:xfrm>
            <a:off x="4206625" y="1931600"/>
            <a:ext cx="4941424" cy="219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Reflection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Teamwork</a:t>
            </a:r>
            <a:endParaRPr u="sng"/>
          </a:p>
        </p:txBody>
      </p:sp>
      <p:sp>
        <p:nvSpPr>
          <p:cNvPr id="395" name="Google Shape;395;p44"/>
          <p:cNvSpPr txBox="1"/>
          <p:nvPr>
            <p:ph idx="1" type="body"/>
          </p:nvPr>
        </p:nvSpPr>
        <p:spPr>
          <a:xfrm>
            <a:off x="3031500" y="2497750"/>
            <a:ext cx="30810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Team spirit = Very high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Work was evenly distributed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Helping each other was necessary</a:t>
            </a:r>
            <a:endParaRPr/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25" y="2198677"/>
            <a:ext cx="2694876" cy="151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500" y="2232875"/>
            <a:ext cx="2573226" cy="14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Reflection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Technical Aspects FIN</a:t>
            </a:r>
            <a:endParaRPr u="sng"/>
          </a:p>
        </p:txBody>
      </p:sp>
      <p:sp>
        <p:nvSpPr>
          <p:cNvPr id="403" name="Google Shape;403;p45"/>
          <p:cNvSpPr txBox="1"/>
          <p:nvPr>
            <p:ph idx="1" type="body"/>
          </p:nvPr>
        </p:nvSpPr>
        <p:spPr>
          <a:xfrm>
            <a:off x="819150" y="1990725"/>
            <a:ext cx="6278700" cy="24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Better time management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Covid19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Motivation issues?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Faster decision on switching the sensor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Change happened just when school closed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Slow to design the backup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575" y="2545936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575" y="3622725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575" y="1469150"/>
            <a:ext cx="954600" cy="9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Reflection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Technical Aspects BE</a:t>
            </a:r>
            <a:endParaRPr u="sng"/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819150" y="1990725"/>
            <a:ext cx="6278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More challenging than expected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Achieved basic working application in the 2 ecosystems, but not more</a:t>
            </a:r>
            <a:endParaRPr/>
          </a:p>
        </p:txBody>
      </p:sp>
      <p:pic>
        <p:nvPicPr>
          <p:cNvPr id="413" name="Google Shape;4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575" y="2545936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575" y="3622725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575" y="1469150"/>
            <a:ext cx="954600" cy="9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Reflection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Problems with MIDI</a:t>
            </a:r>
            <a:endParaRPr u="sng"/>
          </a:p>
        </p:txBody>
      </p:sp>
      <p:sp>
        <p:nvSpPr>
          <p:cNvPr id="421" name="Google Shape;421;p4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idea to put in any MIDI-song to learn in software was impossible: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Only 32 keys, normal keyboard has 88 keys!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Theoretically possible to force all notes onto 32 keys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But looks and sounds horrible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Chord-notes are not always played at the exact same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Some MIDI songs recorded with electric instruments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Different timestamp for different notes, although same chord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Better to manually convert songs ourselves to fit system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Reflection 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What could we have done better?</a:t>
            </a:r>
            <a:endParaRPr u="sng"/>
          </a:p>
        </p:txBody>
      </p:sp>
      <p:sp>
        <p:nvSpPr>
          <p:cNvPr id="427" name="Google Shape;427;p4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One application instead of 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Started with wrong focus point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Slow start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At the end of each meeting, instantly planning the next meeting. Instead of “We’ll plan it later”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Live demos - Videos</a:t>
            </a:r>
            <a:endParaRPr u="sng"/>
          </a:p>
        </p:txBody>
      </p:sp>
      <p:sp>
        <p:nvSpPr>
          <p:cNvPr id="433" name="Google Shape;433;p49"/>
          <p:cNvSpPr txBox="1"/>
          <p:nvPr>
            <p:ph idx="1" type="body"/>
          </p:nvPr>
        </p:nvSpPr>
        <p:spPr>
          <a:xfrm>
            <a:off x="819150" y="1517150"/>
            <a:ext cx="7505700" cy="29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Android Demo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Desktop App Arduino Demo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Desktop App UI Demo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Android video (full functionality overview):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https://youtu.be/EKwNqP9YrzE</a:t>
            </a:r>
            <a:r>
              <a:rPr lang="en-GB"/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Desktop App UI demo: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https://www.youtube.com/watch?v=eOtJA8oeBvo&amp;t=0s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Desktop App Arduino demo: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https://www.youtube.com/watch?v=vOFhpjH7vc0&amp;t=1s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Hardware - The original idea</a:t>
            </a:r>
            <a:endParaRPr u="sng"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819150" y="2486575"/>
            <a:ext cx="37530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Piezo- sensor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Challenging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Time consuming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Expensive logic IC (PECL vs TTL)</a:t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850" y="19230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50" y="204150"/>
            <a:ext cx="712124" cy="71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Hardware - The Backup	</a:t>
            </a:r>
            <a:endParaRPr u="sng"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856175" y="1750200"/>
            <a:ext cx="37527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Capacitive sensing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use similar logic 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More sensors  -&gt; bigger registers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Less time constraint -&gt; cheaper &amp; more logic control in MCU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125" y="1746174"/>
            <a:ext cx="3359374" cy="23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50" y="204150"/>
            <a:ext cx="712124" cy="71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512" y="3393300"/>
            <a:ext cx="1024850" cy="12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2219363" y="3393301"/>
            <a:ext cx="2095180" cy="12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Hardware - The Backup of Backup</a:t>
            </a:r>
            <a:endParaRPr u="sng"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589725" y="2219325"/>
            <a:ext cx="35514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Printed sensors were not suitable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Printed capacitor capacity too 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Connection not stable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Piezos too expensive and time consuming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wires as a resistive sensor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600" y="2052838"/>
            <a:ext cx="4131151" cy="232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50" y="204150"/>
            <a:ext cx="712124" cy="71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Hardware - The Code</a:t>
            </a:r>
            <a:endParaRPr u="sng"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819150" y="1990725"/>
            <a:ext cx="4000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Main functions: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Read shift register outputs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300"/>
              <a:t>Convert shift register output to binary values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Send binary values via Bluetooth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Control the shift register clock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600" y="1800202"/>
            <a:ext cx="4419600" cy="196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50" y="204150"/>
            <a:ext cx="712124" cy="71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400850" y="838200"/>
            <a:ext cx="6342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General Used Technologies</a:t>
            </a:r>
            <a:endParaRPr u="sng"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2195250" y="2067975"/>
            <a:ext cx="4753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Technologies used in both Android and Desktop application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150" y="2824350"/>
            <a:ext cx="1755000" cy="17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856" y="2824345"/>
            <a:ext cx="1596675" cy="17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Testing connection</a:t>
            </a:r>
            <a:endParaRPr u="sng"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819150" y="1990725"/>
            <a:ext cx="32439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Dummy device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BT ZS040 = Similar to ESP32 BT chip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763754" y="1143321"/>
            <a:ext cx="3015623" cy="402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563" y="2651763"/>
            <a:ext cx="21812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